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</p:sldMasterIdLst>
  <p:notesMasterIdLst>
    <p:notesMasterId r:id="rId31"/>
  </p:notesMasterIdLst>
  <p:handoutMasterIdLst>
    <p:handoutMasterId r:id="rId32"/>
  </p:handoutMasterIdLst>
  <p:sldIdLst>
    <p:sldId id="2147479540" r:id="rId6"/>
    <p:sldId id="1661" r:id="rId7"/>
    <p:sldId id="2147479542" r:id="rId8"/>
    <p:sldId id="2147479524" r:id="rId9"/>
    <p:sldId id="2147479543" r:id="rId10"/>
    <p:sldId id="2147479544" r:id="rId11"/>
    <p:sldId id="2147479549" r:id="rId12"/>
    <p:sldId id="2147479550" r:id="rId13"/>
    <p:sldId id="2147479551" r:id="rId14"/>
    <p:sldId id="2147479552" r:id="rId15"/>
    <p:sldId id="2147479553" r:id="rId16"/>
    <p:sldId id="2147479554" r:id="rId17"/>
    <p:sldId id="2147479523" r:id="rId18"/>
    <p:sldId id="2147479546" r:id="rId19"/>
    <p:sldId id="2147479555" r:id="rId20"/>
    <p:sldId id="2147479556" r:id="rId21"/>
    <p:sldId id="2147479557" r:id="rId22"/>
    <p:sldId id="2147479562" r:id="rId23"/>
    <p:sldId id="2147479558" r:id="rId24"/>
    <p:sldId id="2147479559" r:id="rId25"/>
    <p:sldId id="2147479561" r:id="rId26"/>
    <p:sldId id="2147479560" r:id="rId27"/>
    <p:sldId id="2147479563" r:id="rId28"/>
    <p:sldId id="2147479548" r:id="rId29"/>
    <p:sldId id="2147479547" r:id="rId3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icrosoft Build 16:9 Template Light" id="{38B656EC-D568-4EF7-8842-9FA1AE1192C9}">
          <p14:sldIdLst>
            <p14:sldId id="2147479540"/>
            <p14:sldId id="1661"/>
            <p14:sldId id="2147479542"/>
            <p14:sldId id="2147479524"/>
            <p14:sldId id="2147479543"/>
            <p14:sldId id="2147479544"/>
            <p14:sldId id="2147479549"/>
            <p14:sldId id="2147479550"/>
            <p14:sldId id="2147479551"/>
            <p14:sldId id="2147479552"/>
            <p14:sldId id="2147479553"/>
            <p14:sldId id="2147479554"/>
            <p14:sldId id="2147479523"/>
            <p14:sldId id="2147479546"/>
            <p14:sldId id="2147479555"/>
            <p14:sldId id="2147479556"/>
            <p14:sldId id="2147479557"/>
            <p14:sldId id="2147479562"/>
            <p14:sldId id="2147479558"/>
            <p14:sldId id="2147479559"/>
            <p14:sldId id="2147479561"/>
            <p14:sldId id="2147479560"/>
            <p14:sldId id="2147479563"/>
            <p14:sldId id="2147479548"/>
            <p14:sldId id="2147479547"/>
          </p14:sldIdLst>
        </p14:section>
        <p14:section name="Microsoft Build 16:9 Template Dark" id="{5E174FA5-E68B-46F1-90F9-8D8AC2CB06F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EC8E"/>
    <a:srgbClr val="000000"/>
    <a:srgbClr val="2A446F"/>
    <a:srgbClr val="8C8279"/>
    <a:srgbClr val="FFB900"/>
    <a:srgbClr val="091F2C"/>
    <a:srgbClr val="C03BC4"/>
    <a:srgbClr val="702573"/>
    <a:srgbClr val="8661C5"/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89" autoAdjust="0"/>
    <p:restoredTop sz="96081" autoAdjust="0"/>
  </p:normalViewPr>
  <p:slideViewPr>
    <p:cSldViewPr snapToGrid="0">
      <p:cViewPr varScale="1">
        <p:scale>
          <a:sx n="109" d="100"/>
          <a:sy n="109" d="100"/>
        </p:scale>
        <p:origin x="1104" y="102"/>
      </p:cViewPr>
      <p:guideLst/>
    </p:cSldViewPr>
  </p:slideViewPr>
  <p:outlineViewPr>
    <p:cViewPr>
      <p:scale>
        <a:sx n="33" d="100"/>
        <a:sy n="33" d="100"/>
      </p:scale>
      <p:origin x="0" y="-1615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728"/>
    </p:cViewPr>
  </p:sorterViewPr>
  <p:notesViewPr>
    <p:cSldViewPr snapToGrid="0" showGuides="1">
      <p:cViewPr varScale="1">
        <p:scale>
          <a:sx n="118" d="100"/>
          <a:sy n="118" d="100"/>
        </p:scale>
        <p:origin x="7644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7/7/2023 1:21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779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190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72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646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737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9609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138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72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844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58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662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77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485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2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86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5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34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9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12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7/7/2023 12:58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3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19F4C-2DE2-3547-E77C-1C242DADD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88C7BD6-4221-C206-2F74-8902CE2464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587893-D836-5659-E579-9A16F52959A6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87A261A-E739-9D95-9B50-DF5AA7B9EA7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00FAAA-23B3-A8DE-354A-54E05B2A731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5990B4A-FCB5-9ACB-00F9-FD773EFA9A66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0E468B-3B0E-CE49-C283-E2E6530A364A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628F66-6BF5-F092-FB4C-26B696280D00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926998-CBB7-5E33-68F7-EA5852035EE5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67BF80A-C170-CDEA-0B62-6DC1E78075F3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AEE3E6-BA0B-C6D4-53D9-0985AC95AE4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FB31C9-BE41-95AC-B14A-FB1CE14A25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B3DA13A-E2F1-8076-8A18-78420CC7F31F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2BFCE3-263A-59BA-1037-F7A66B7D23A0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8D8652-93FD-7710-BDD3-1647D19C310F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4EA9CA-F31E-EFCB-99CC-C6E729A0F0E8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2C2976-DE8F-CCA6-54F6-D50B5DD05EB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DFFE5-04B8-BEAD-CA14-B44D1B061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7F2E3-ADBA-976C-D1EE-6EED443BC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87013" y="1090"/>
            <a:ext cx="4304988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EF3A5-7C78-051A-D6EA-F40975B865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515416" y="933"/>
            <a:ext cx="3676584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63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2.wmf"/><Relationship Id="rId4" Type="http://schemas.openxmlformats.org/officeDocument/2006/relationships/image" Target="../media/image59.wmf"/><Relationship Id="rId9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0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1.xml"/><Relationship Id="rId4" Type="http://schemas.openxmlformats.org/officeDocument/2006/relationships/image" Target="../media/image33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E0119-F82F-75EF-0AAE-422A9B46340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noFill/>
              </a:rPr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108085781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64" y="235816"/>
            <a:ext cx="9144000" cy="553998"/>
          </a:xfrm>
        </p:spPr>
        <p:txBody>
          <a:bodyPr/>
          <a:lstStyle/>
          <a:p>
            <a:r>
              <a:rPr lang="en-US" dirty="0"/>
              <a:t>Dev Drive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0FFF84F-E527-A474-0DB9-B691F89807E1}"/>
              </a:ext>
            </a:extLst>
          </p:cNvPr>
          <p:cNvSpPr txBox="1">
            <a:spLocks/>
          </p:cNvSpPr>
          <p:nvPr/>
        </p:nvSpPr>
        <p:spPr>
          <a:xfrm>
            <a:off x="592364" y="957943"/>
            <a:ext cx="9144000" cy="221599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Currently available in Windows 11 (Public Preview)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System &gt; Storage &gt; Advanced Storage Settings &gt; Disks &amp; volumes</a:t>
            </a:r>
          </a:p>
        </p:txBody>
      </p:sp>
      <p:pic>
        <p:nvPicPr>
          <p:cNvPr id="1026" name="Picture 2" descr="Screenshot of System &gt; Storage &gt; Disks &amp; volumes">
            <a:extLst>
              <a:ext uri="{FF2B5EF4-FFF2-40B4-BE49-F238E27FC236}">
                <a16:creationId xmlns:a16="http://schemas.microsoft.com/office/drawing/2014/main" id="{7BBCC5FE-ECA5-69C7-1AB8-0A2B17D5B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25" y="2070446"/>
            <a:ext cx="6052126" cy="455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reenshot of create dev drive">
            <a:extLst>
              <a:ext uri="{FF2B5EF4-FFF2-40B4-BE49-F238E27FC236}">
                <a16:creationId xmlns:a16="http://schemas.microsoft.com/office/drawing/2014/main" id="{DEBB2F67-CBBA-C528-41E7-8B0C47796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25" y="2070446"/>
            <a:ext cx="6068983" cy="455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reenshot of Create and attach a virtual hard disk">
            <a:extLst>
              <a:ext uri="{FF2B5EF4-FFF2-40B4-BE49-F238E27FC236}">
                <a16:creationId xmlns:a16="http://schemas.microsoft.com/office/drawing/2014/main" id="{34A27334-AE63-5AFB-97AB-97CB96882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25" y="2082460"/>
            <a:ext cx="6052126" cy="4614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creenshot of Dev Drive choose volume to resize in Settings.">
            <a:extLst>
              <a:ext uri="{FF2B5EF4-FFF2-40B4-BE49-F238E27FC236}">
                <a16:creationId xmlns:a16="http://schemas.microsoft.com/office/drawing/2014/main" id="{045DEA1E-F8E4-8266-3A86-AC44354CB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25" y="2065938"/>
            <a:ext cx="5974209" cy="446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creenshot of Dev Drive size change setting.">
            <a:extLst>
              <a:ext uri="{FF2B5EF4-FFF2-40B4-BE49-F238E27FC236}">
                <a16:creationId xmlns:a16="http://schemas.microsoft.com/office/drawing/2014/main" id="{F03EF461-0510-B959-7136-7C88763AA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25" y="2082460"/>
            <a:ext cx="6052126" cy="458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creenshot of Dev Drive label, drive letter, and size settings">
            <a:extLst>
              <a:ext uri="{FF2B5EF4-FFF2-40B4-BE49-F238E27FC236}">
                <a16:creationId xmlns:a16="http://schemas.microsoft.com/office/drawing/2014/main" id="{8481BA7D-E28D-387C-E545-2EC93B4D8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25" y="2065938"/>
            <a:ext cx="6068062" cy="458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creenshot of Disks &amp; volumes storage list with unallocated storage space.">
            <a:extLst>
              <a:ext uri="{FF2B5EF4-FFF2-40B4-BE49-F238E27FC236}">
                <a16:creationId xmlns:a16="http://schemas.microsoft.com/office/drawing/2014/main" id="{7B54EB09-A18C-2DD8-3B58-0B40F328E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25" y="2172812"/>
            <a:ext cx="6068062" cy="425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6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64" y="235816"/>
            <a:ext cx="9144000" cy="553998"/>
          </a:xfrm>
        </p:spPr>
        <p:txBody>
          <a:bodyPr/>
          <a:lstStyle/>
          <a:p>
            <a:r>
              <a:rPr lang="en-US" dirty="0"/>
              <a:t>Dev Drive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BEA072-F165-EEE3-A8EB-FDF50F8B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7" y="941209"/>
            <a:ext cx="10144126" cy="56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57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23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CF54622-D03B-E676-8FB5-7DE065B74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200" y="2980408"/>
            <a:ext cx="9144000" cy="553998"/>
          </a:xfrm>
        </p:spPr>
        <p:txBody>
          <a:bodyPr/>
          <a:lstStyle/>
          <a:p>
            <a:r>
              <a:rPr lang="en-US" dirty="0"/>
              <a:t>Windows Subsystem for Android™️</a:t>
            </a:r>
          </a:p>
        </p:txBody>
      </p:sp>
    </p:spTree>
    <p:extLst>
      <p:ext uri="{BB962C8B-B14F-4D97-AF65-F5344CB8AC3E}">
        <p14:creationId xmlns:p14="http://schemas.microsoft.com/office/powerpoint/2010/main" val="179673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E3CEB4-B703-4902-6516-0FCCA56A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64" y="235816"/>
            <a:ext cx="9144000" cy="553998"/>
          </a:xfrm>
        </p:spPr>
        <p:txBody>
          <a:bodyPr/>
          <a:lstStyle/>
          <a:p>
            <a:r>
              <a:rPr lang="en-US" dirty="0"/>
              <a:t>Windows Subsystem for Android™️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53F094-1E1E-91E8-6318-3456553AC284}"/>
              </a:ext>
            </a:extLst>
          </p:cNvPr>
          <p:cNvSpPr txBox="1">
            <a:spLocks/>
          </p:cNvSpPr>
          <p:nvPr/>
        </p:nvSpPr>
        <p:spPr>
          <a:xfrm>
            <a:off x="592364" y="957943"/>
            <a:ext cx="9144000" cy="221599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Opportunities for developers</a:t>
            </a:r>
          </a:p>
          <a:p>
            <a:r>
              <a:rPr lang="en-US" sz="1600" dirty="0"/>
              <a:t>Bring your existing Android applications to Windows</a:t>
            </a:r>
          </a:p>
          <a:p>
            <a:r>
              <a:rPr lang="en-US" sz="1600" dirty="0"/>
              <a:t>Reach millions of potential new users / devices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Add support for Keyboard and Mouse to your apps (recommended)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Amazon Appstore</a:t>
            </a:r>
          </a:p>
          <a:p>
            <a:r>
              <a:rPr lang="en-US" sz="1600" dirty="0"/>
              <a:t>Access to thousands of apps and games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Port your Google Play apps to Amazon devices, and now Windows devices</a:t>
            </a:r>
            <a:br>
              <a:rPr lang="en-US" sz="1600" b="1" dirty="0"/>
            </a:br>
            <a:endParaRPr lang="en-US" sz="1600" b="1" dirty="0"/>
          </a:p>
          <a:p>
            <a:r>
              <a:rPr lang="en-US" sz="1600" dirty="0"/>
              <a:t>The easiest way to install Windows Subsystem for Android™️</a:t>
            </a:r>
          </a:p>
          <a:p>
            <a:pPr lvl="1"/>
            <a:r>
              <a:rPr lang="en-US" sz="1600" dirty="0"/>
              <a:t>Simply install via the Microsoft Store</a:t>
            </a:r>
          </a:p>
          <a:p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Debugging Android Apps</a:t>
            </a:r>
          </a:p>
          <a:p>
            <a:r>
              <a:rPr lang="en-US" sz="1600" dirty="0"/>
              <a:t>Use instead of, or as well as, the Android Emulator, or real devices</a:t>
            </a:r>
          </a:p>
          <a:p>
            <a:pPr lvl="1"/>
            <a:r>
              <a:rPr lang="en-US" sz="1600" dirty="0"/>
              <a:t>Easy to setup</a:t>
            </a:r>
          </a:p>
        </p:txBody>
      </p:sp>
    </p:spTree>
    <p:extLst>
      <p:ext uri="{BB962C8B-B14F-4D97-AF65-F5344CB8AC3E}">
        <p14:creationId xmlns:p14="http://schemas.microsoft.com/office/powerpoint/2010/main" val="178125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F4E38A2-A0AC-0CBD-BBAC-A122F6FC89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518247"/>
              </p:ext>
            </p:extLst>
          </p:nvPr>
        </p:nvGraphicFramePr>
        <p:xfrm>
          <a:off x="2377586" y="1485828"/>
          <a:ext cx="7436827" cy="5127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866480" imgH="9549000" progId="">
                  <p:embed/>
                </p:oleObj>
              </mc:Choice>
              <mc:Fallback>
                <p:oleObj r:id="rId3" imgW="13866480" imgH="9549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7586" y="1485828"/>
                        <a:ext cx="7436827" cy="5127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5FE3CEB4-B703-4902-6516-0FCCA56A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64" y="235816"/>
            <a:ext cx="9144000" cy="553998"/>
          </a:xfrm>
        </p:spPr>
        <p:txBody>
          <a:bodyPr/>
          <a:lstStyle/>
          <a:p>
            <a:r>
              <a:rPr lang="en-US" dirty="0"/>
              <a:t>Amazon Appstore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53F094-1E1E-91E8-6318-3456553AC284}"/>
              </a:ext>
            </a:extLst>
          </p:cNvPr>
          <p:cNvSpPr txBox="1">
            <a:spLocks/>
          </p:cNvSpPr>
          <p:nvPr/>
        </p:nvSpPr>
        <p:spPr>
          <a:xfrm>
            <a:off x="592364" y="957943"/>
            <a:ext cx="9144000" cy="221599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Download from the Microsoft Store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FF674CC-DCE5-1A6C-748D-3F4C23C67D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196545"/>
              </p:ext>
            </p:extLst>
          </p:nvPr>
        </p:nvGraphicFramePr>
        <p:xfrm>
          <a:off x="2377586" y="1485828"/>
          <a:ext cx="7436826" cy="5127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13866480" imgH="9549000" progId="">
                  <p:embed/>
                </p:oleObj>
              </mc:Choice>
              <mc:Fallback>
                <p:oleObj r:id="rId5" imgW="13866480" imgH="9549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77586" y="1485828"/>
                        <a:ext cx="7436826" cy="5127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5EBA2EEC-2CFC-938B-06D2-C959C65A82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9215190"/>
              </p:ext>
            </p:extLst>
          </p:nvPr>
        </p:nvGraphicFramePr>
        <p:xfrm>
          <a:off x="2377585" y="1485828"/>
          <a:ext cx="7436826" cy="5127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3866480" imgH="9549000" progId="">
                  <p:embed/>
                </p:oleObj>
              </mc:Choice>
              <mc:Fallback>
                <p:oleObj r:id="rId7" imgW="13866480" imgH="9549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77585" y="1485828"/>
                        <a:ext cx="7436826" cy="5127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A7BB35B-38BD-38EC-7875-66A40780F6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9061"/>
              </p:ext>
            </p:extLst>
          </p:nvPr>
        </p:nvGraphicFramePr>
        <p:xfrm>
          <a:off x="2377584" y="1485828"/>
          <a:ext cx="7436827" cy="5127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13866480" imgH="9549000" progId="">
                  <p:embed/>
                </p:oleObj>
              </mc:Choice>
              <mc:Fallback>
                <p:oleObj r:id="rId9" imgW="13866480" imgH="9549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77584" y="1485828"/>
                        <a:ext cx="7436827" cy="5127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A298401E-5D85-1676-125E-CC00CE2D0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91417"/>
              </p:ext>
            </p:extLst>
          </p:nvPr>
        </p:nvGraphicFramePr>
        <p:xfrm>
          <a:off x="2377583" y="1485828"/>
          <a:ext cx="7436826" cy="51276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13866480" imgH="9549000" progId="">
                  <p:embed/>
                </p:oleObj>
              </mc:Choice>
              <mc:Fallback>
                <p:oleObj r:id="rId11" imgW="13866480" imgH="95490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77583" y="1485828"/>
                        <a:ext cx="7436826" cy="51276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059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3F6354-CFB7-96F0-B77E-7192C1012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925" y="1800225"/>
            <a:ext cx="5772150" cy="32575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EA740A-25B4-9154-989C-522FE25BF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803" y="1485828"/>
            <a:ext cx="8756394" cy="51363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C17877-A1CD-4F7D-659A-BAD935D3D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803" y="1471241"/>
            <a:ext cx="8756394" cy="51363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FE3CEB4-B703-4902-6516-0FCCA56A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64" y="235816"/>
            <a:ext cx="9144000" cy="553998"/>
          </a:xfrm>
        </p:spPr>
        <p:txBody>
          <a:bodyPr/>
          <a:lstStyle/>
          <a:p>
            <a:r>
              <a:rPr lang="en-US" dirty="0"/>
              <a:t>Amazon Appstore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53F094-1E1E-91E8-6318-3456553AC284}"/>
              </a:ext>
            </a:extLst>
          </p:cNvPr>
          <p:cNvSpPr txBox="1">
            <a:spLocks/>
          </p:cNvSpPr>
          <p:nvPr/>
        </p:nvSpPr>
        <p:spPr>
          <a:xfrm>
            <a:off x="592364" y="957943"/>
            <a:ext cx="9144000" cy="221599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Launching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116E0E-92FA-29E4-7DB9-0D94283EE9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7804" y="1471241"/>
            <a:ext cx="8756393" cy="51363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162D1B5-547F-A577-8A5B-865D8C3B6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4391" y="390525"/>
            <a:ext cx="631507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5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E3CEB4-B703-4902-6516-0FCCA56A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64" y="235816"/>
            <a:ext cx="9144000" cy="553998"/>
          </a:xfrm>
        </p:spPr>
        <p:txBody>
          <a:bodyPr/>
          <a:lstStyle/>
          <a:p>
            <a:r>
              <a:rPr lang="en-US" dirty="0"/>
              <a:t>Debugging on WSA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53F094-1E1E-91E8-6318-3456553AC284}"/>
              </a:ext>
            </a:extLst>
          </p:cNvPr>
          <p:cNvSpPr txBox="1">
            <a:spLocks/>
          </p:cNvSpPr>
          <p:nvPr/>
        </p:nvSpPr>
        <p:spPr>
          <a:xfrm>
            <a:off x="592364" y="957943"/>
            <a:ext cx="9144000" cy="221599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Enable Debugging</a:t>
            </a:r>
          </a:p>
          <a:p>
            <a:r>
              <a:rPr lang="en-US" sz="1600" dirty="0"/>
              <a:t>Open the Windows Subsystem for Android™️ settings app</a:t>
            </a:r>
          </a:p>
          <a:p>
            <a:r>
              <a:rPr lang="en-US" sz="1600" dirty="0"/>
              <a:t>Enable </a:t>
            </a:r>
            <a:r>
              <a:rPr lang="en-US" sz="1600" b="1" dirty="0"/>
              <a:t>Developer mode</a:t>
            </a:r>
            <a:r>
              <a:rPr lang="en-US" sz="1600" dirty="0"/>
              <a:t> in Advanced settings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Click Allow on any Windows Defender Prompts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7D6C3-6D46-533B-93C3-776C4F325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900" y="2005350"/>
            <a:ext cx="5828200" cy="389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3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E3CEB4-B703-4902-6516-0FCCA56A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64" y="235816"/>
            <a:ext cx="9144000" cy="553998"/>
          </a:xfrm>
        </p:spPr>
        <p:txBody>
          <a:bodyPr/>
          <a:lstStyle/>
          <a:p>
            <a:r>
              <a:rPr lang="en-US" dirty="0"/>
              <a:t>Debugging on WSA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53F094-1E1E-91E8-6318-3456553AC284}"/>
              </a:ext>
            </a:extLst>
          </p:cNvPr>
          <p:cNvSpPr txBox="1">
            <a:spLocks/>
          </p:cNvSpPr>
          <p:nvPr/>
        </p:nvSpPr>
        <p:spPr>
          <a:xfrm>
            <a:off x="592364" y="957943"/>
            <a:ext cx="9144000" cy="221599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Connect via </a:t>
            </a:r>
            <a:r>
              <a:rPr lang="en-US" sz="1600" b="1" dirty="0" err="1"/>
              <a:t>adb</a:t>
            </a:r>
            <a:r>
              <a:rPr lang="en-US" sz="1600" b="1" dirty="0"/>
              <a:t>, </a:t>
            </a:r>
            <a:r>
              <a:rPr lang="en-US" sz="1600" dirty="0"/>
              <a:t>Allow any security prompts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 err="1"/>
              <a:t>adb</a:t>
            </a:r>
            <a:r>
              <a:rPr lang="en-US" sz="1600" dirty="0"/>
              <a:t> connect 127.0.0.1:58526</a:t>
            </a:r>
          </a:p>
          <a:p>
            <a:pPr marL="0" indent="0">
              <a:buNone/>
            </a:pP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Now available as a debugging device in Visual Studio (or Android Studio, or anything else)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836121A-6CC2-15D7-27E5-91C843FA34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5754048"/>
              </p:ext>
            </p:extLst>
          </p:nvPr>
        </p:nvGraphicFramePr>
        <p:xfrm>
          <a:off x="693127" y="1593093"/>
          <a:ext cx="6170083" cy="1748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0260000" imgH="2907720" progId="">
                  <p:embed/>
                </p:oleObj>
              </mc:Choice>
              <mc:Fallback>
                <p:oleObj r:id="rId3" imgW="10260000" imgH="29077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127" y="1593093"/>
                        <a:ext cx="6170083" cy="1748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8A0CF13-1858-A92A-9295-010365C99D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3830323"/>
              </p:ext>
            </p:extLst>
          </p:nvPr>
        </p:nvGraphicFramePr>
        <p:xfrm>
          <a:off x="6698828" y="630143"/>
          <a:ext cx="3342594" cy="22572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510880" imgH="3720600" progId="">
                  <p:embed/>
                </p:oleObj>
              </mc:Choice>
              <mc:Fallback>
                <p:oleObj r:id="rId5" imgW="5510880" imgH="37206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98828" y="630143"/>
                        <a:ext cx="3342594" cy="22572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C6BAB87-7D84-80AF-8597-60147B30A2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912118"/>
              </p:ext>
            </p:extLst>
          </p:nvPr>
        </p:nvGraphicFramePr>
        <p:xfrm>
          <a:off x="693127" y="3812309"/>
          <a:ext cx="9944100" cy="280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13231440" imgH="3733200" progId="">
                  <p:embed/>
                </p:oleObj>
              </mc:Choice>
              <mc:Fallback>
                <p:oleObj r:id="rId7" imgW="13231440" imgH="3733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93127" y="3812309"/>
                        <a:ext cx="9944100" cy="280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849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E3CEB4-B703-4902-6516-0FCCA56A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64" y="235816"/>
            <a:ext cx="9144000" cy="553998"/>
          </a:xfrm>
        </p:spPr>
        <p:txBody>
          <a:bodyPr/>
          <a:lstStyle/>
          <a:p>
            <a:r>
              <a:rPr lang="en-US" dirty="0"/>
              <a:t>Debugging on WSA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53F094-1E1E-91E8-6318-3456553AC284}"/>
              </a:ext>
            </a:extLst>
          </p:cNvPr>
          <p:cNvSpPr txBox="1">
            <a:spLocks/>
          </p:cNvSpPr>
          <p:nvPr/>
        </p:nvSpPr>
        <p:spPr>
          <a:xfrm>
            <a:off x="592364" y="957943"/>
            <a:ext cx="9144000" cy="221599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Speed comparison: </a:t>
            </a:r>
            <a:r>
              <a:rPr lang="en-US" sz="1600" b="1" dirty="0">
                <a:solidFill>
                  <a:srgbClr val="FFB900"/>
                </a:solidFill>
              </a:rPr>
              <a:t>Warm Start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>
                <a:solidFill>
                  <a:srgbClr val="C5B4E3"/>
                </a:solidFill>
              </a:rPr>
              <a:t>MAUI Example App </a:t>
            </a:r>
            <a:r>
              <a:rPr lang="en-US" sz="1600" b="1" dirty="0"/>
              <a:t>- slightly modified </a:t>
            </a:r>
            <a:r>
              <a:rPr lang="en-GB" sz="1600" b="1" dirty="0"/>
              <a:t>🦙</a:t>
            </a: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>
                <a:solidFill>
                  <a:srgbClr val="FFE399"/>
                </a:solidFill>
              </a:rPr>
              <a:t>Windows</a:t>
            </a:r>
            <a:r>
              <a:rPr lang="en-US" sz="1600" b="1" dirty="0"/>
              <a:t> vs </a:t>
            </a:r>
            <a:r>
              <a:rPr lang="en-US" sz="1600" b="1" dirty="0">
                <a:solidFill>
                  <a:srgbClr val="FFE399"/>
                </a:solidFill>
              </a:rPr>
              <a:t>Android Emulator</a:t>
            </a:r>
            <a:r>
              <a:rPr lang="en-US" sz="1600" b="1" dirty="0"/>
              <a:t> vs </a:t>
            </a:r>
            <a:r>
              <a:rPr lang="en-US" sz="1600" b="1" dirty="0">
                <a:solidFill>
                  <a:srgbClr val="FFE399"/>
                </a:solidFill>
              </a:rPr>
              <a:t>WSA</a:t>
            </a:r>
            <a:endParaRPr lang="en-US" sz="1600" dirty="0">
              <a:solidFill>
                <a:srgbClr val="FFE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5966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Mike Irving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ui-speed-comparison-warm-start">
            <a:hlinkClick r:id="" action="ppaction://media"/>
            <a:extLst>
              <a:ext uri="{FF2B5EF4-FFF2-40B4-BE49-F238E27FC236}">
                <a16:creationId xmlns:a16="http://schemas.microsoft.com/office/drawing/2014/main" id="{E1AA0543-4DE6-0DF5-10F4-68117CFE02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00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FE3CEB4-B703-4902-6516-0FCCA56AF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64" y="235816"/>
            <a:ext cx="9144000" cy="553998"/>
          </a:xfrm>
        </p:spPr>
        <p:txBody>
          <a:bodyPr/>
          <a:lstStyle/>
          <a:p>
            <a:r>
              <a:rPr lang="en-US" dirty="0"/>
              <a:t>Debugging on WSA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B53F094-1E1E-91E8-6318-3456553AC284}"/>
              </a:ext>
            </a:extLst>
          </p:cNvPr>
          <p:cNvSpPr txBox="1">
            <a:spLocks/>
          </p:cNvSpPr>
          <p:nvPr/>
        </p:nvSpPr>
        <p:spPr>
          <a:xfrm>
            <a:off x="592364" y="957943"/>
            <a:ext cx="9144000" cy="221599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Speed comparison: </a:t>
            </a:r>
            <a:r>
              <a:rPr lang="en-US" sz="1600" b="1" dirty="0">
                <a:solidFill>
                  <a:srgbClr val="FFB900"/>
                </a:solidFill>
              </a:rPr>
              <a:t>Cold Start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>
                <a:solidFill>
                  <a:srgbClr val="C5B4E3"/>
                </a:solidFill>
              </a:rPr>
              <a:t>MAUI Example App </a:t>
            </a:r>
            <a:r>
              <a:rPr lang="en-US" sz="1600" b="1" dirty="0"/>
              <a:t>- slightly modified </a:t>
            </a:r>
            <a:r>
              <a:rPr lang="en-GB" sz="1600" b="1" dirty="0"/>
              <a:t>🦙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>
                <a:solidFill>
                  <a:srgbClr val="FFE399"/>
                </a:solidFill>
              </a:rPr>
              <a:t>Android Emulator</a:t>
            </a:r>
            <a:r>
              <a:rPr lang="en-US" sz="1600" b="1" dirty="0"/>
              <a:t> vs </a:t>
            </a:r>
            <a:r>
              <a:rPr lang="en-US" sz="1600" b="1" dirty="0">
                <a:solidFill>
                  <a:srgbClr val="FFE399"/>
                </a:solidFill>
              </a:rPr>
              <a:t>WSA</a:t>
            </a:r>
            <a:endParaRPr lang="en-US" sz="1600" dirty="0">
              <a:solidFill>
                <a:srgbClr val="FFE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2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ui-speed-comparison-cold-start">
            <a:hlinkClick r:id="" action="ppaction://media"/>
            <a:extLst>
              <a:ext uri="{FF2B5EF4-FFF2-40B4-BE49-F238E27FC236}">
                <a16:creationId xmlns:a16="http://schemas.microsoft.com/office/drawing/2014/main" id="{3C21B087-D78E-FBC0-4D98-6A7642544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943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80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171066"/>
            <a:ext cx="9144000" cy="61555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1921329"/>
            <a:ext cx="9144000" cy="4173450"/>
          </a:xfrm>
        </p:spPr>
        <p:txBody>
          <a:bodyPr/>
          <a:lstStyle/>
          <a:p>
            <a:r>
              <a:rPr lang="en-US" dirty="0"/>
              <a:t>Slides available on GitHub at </a:t>
            </a:r>
            <a:r>
              <a:rPr lang="en-US" dirty="0">
                <a:solidFill>
                  <a:srgbClr val="FFE399"/>
                </a:solidFill>
              </a:rPr>
              <a:t>https://github.com/mikeirvingweb/msbuildafterparty23-windows</a:t>
            </a:r>
          </a:p>
          <a:p>
            <a:pPr marL="228600" lvl="1" indent="0">
              <a:buNone/>
            </a:pPr>
            <a:r>
              <a:rPr lang="en-US" sz="1600" dirty="0"/>
              <a:t>- All links and video references in the README.md file</a:t>
            </a:r>
            <a:br>
              <a:rPr lang="en-US" sz="1600" dirty="0"/>
            </a:br>
            <a:endParaRPr lang="en-US" sz="1600" dirty="0"/>
          </a:p>
          <a:p>
            <a:r>
              <a:rPr lang="en-US" dirty="0"/>
              <a:t>For more info, find / contact me at:</a:t>
            </a:r>
          </a:p>
          <a:p>
            <a:br>
              <a:rPr lang="en-US" dirty="0"/>
            </a:br>
            <a:r>
              <a:rPr lang="en-US" dirty="0"/>
              <a:t>Twitter - </a:t>
            </a:r>
            <a:r>
              <a:rPr lang="en-US" dirty="0">
                <a:solidFill>
                  <a:srgbClr val="FFE399"/>
                </a:solidFill>
              </a:rPr>
              <a:t>https://twitter.com/mikeirvingweb</a:t>
            </a:r>
          </a:p>
          <a:p>
            <a:br>
              <a:rPr lang="en-US" dirty="0"/>
            </a:br>
            <a:r>
              <a:rPr lang="en-US" dirty="0"/>
              <a:t>LinkedIn - </a:t>
            </a:r>
            <a:r>
              <a:rPr lang="en-US" dirty="0">
                <a:solidFill>
                  <a:srgbClr val="FFE399"/>
                </a:solidFill>
              </a:rPr>
              <a:t>https://www.linkedin.com/in/mikeirving</a:t>
            </a:r>
          </a:p>
          <a:p>
            <a:br>
              <a:rPr lang="en-US" dirty="0"/>
            </a:br>
            <a:r>
              <a:rPr lang="en-US" dirty="0"/>
              <a:t>GitHub - </a:t>
            </a:r>
            <a:r>
              <a:rPr lang="en-US" dirty="0">
                <a:solidFill>
                  <a:srgbClr val="FFE399"/>
                </a:solidFill>
              </a:rPr>
              <a:t>https://github.com/mikeirvingweb</a:t>
            </a:r>
          </a:p>
          <a:p>
            <a:br>
              <a:rPr lang="en-US" dirty="0"/>
            </a:br>
            <a:r>
              <a:rPr lang="en-US" dirty="0"/>
              <a:t>Stack Overflow - </a:t>
            </a:r>
            <a:r>
              <a:rPr lang="en-US" dirty="0">
                <a:solidFill>
                  <a:srgbClr val="FFE399"/>
                </a:solidFill>
              </a:rPr>
              <a:t>https://stackoverflow.com/users/482901/mike-irving</a:t>
            </a:r>
          </a:p>
          <a:p>
            <a:br>
              <a:rPr lang="en-US" dirty="0"/>
            </a:br>
            <a:br>
              <a:rPr lang="en-US" dirty="0"/>
            </a:br>
            <a:r>
              <a:rPr lang="en-US" dirty="0"/>
              <a:t>Website &amp; Blog - </a:t>
            </a:r>
            <a:r>
              <a:rPr lang="en-US" dirty="0">
                <a:solidFill>
                  <a:srgbClr val="FFE399"/>
                </a:solidFill>
              </a:rPr>
              <a:t>https://www.mike-irving.co.uk/</a:t>
            </a:r>
          </a:p>
          <a:p>
            <a:pPr lvl="1" indent="0"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BA8B7-8764-BFF4-DAE1-4A806DB95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400" y="2527200"/>
            <a:ext cx="3322800" cy="33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2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CE0119-F82F-75EF-0AAE-422A9B46340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>
                <a:noFill/>
              </a:rPr>
              <a:t>Microsoft Build</a:t>
            </a:r>
          </a:p>
        </p:txBody>
      </p:sp>
    </p:spTree>
    <p:extLst>
      <p:ext uri="{BB962C8B-B14F-4D97-AF65-F5344CB8AC3E}">
        <p14:creationId xmlns:p14="http://schemas.microsoft.com/office/powerpoint/2010/main" val="38684535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171066"/>
            <a:ext cx="9144000" cy="615553"/>
          </a:xfrm>
        </p:spPr>
        <p:txBody>
          <a:bodyPr/>
          <a:lstStyle/>
          <a:p>
            <a:r>
              <a:rPr lang="en-US" dirty="0"/>
              <a:t>Windows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1921329"/>
            <a:ext cx="9144000" cy="221599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Dev Home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Including </a:t>
            </a:r>
            <a:r>
              <a:rPr lang="en-US" sz="1600" dirty="0">
                <a:solidFill>
                  <a:srgbClr val="FFB900"/>
                </a:solidFill>
              </a:rPr>
              <a:t>Dev Drive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Windows Subsystem for Android™️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Opportunities for developers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Amazon Appstore</a:t>
            </a:r>
            <a:br>
              <a:rPr lang="en-US" sz="1600" dirty="0"/>
            </a:b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Debugging Android Apps</a:t>
            </a:r>
          </a:p>
        </p:txBody>
      </p:sp>
    </p:spTree>
    <p:extLst>
      <p:ext uri="{BB962C8B-B14F-4D97-AF65-F5344CB8AC3E}">
        <p14:creationId xmlns:p14="http://schemas.microsoft.com/office/powerpoint/2010/main" val="16999601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3200" y="2980408"/>
            <a:ext cx="9144000" cy="553998"/>
          </a:xfrm>
        </p:spPr>
        <p:txBody>
          <a:bodyPr/>
          <a:lstStyle/>
          <a:p>
            <a:r>
              <a:rPr lang="en-US" dirty="0"/>
              <a:t>Dev Home</a:t>
            </a:r>
          </a:p>
        </p:txBody>
      </p:sp>
    </p:spTree>
    <p:extLst>
      <p:ext uri="{BB962C8B-B14F-4D97-AF65-F5344CB8AC3E}">
        <p14:creationId xmlns:p14="http://schemas.microsoft.com/office/powerpoint/2010/main" val="348402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64" y="206614"/>
            <a:ext cx="9144000" cy="583200"/>
          </a:xfrm>
        </p:spPr>
        <p:txBody>
          <a:bodyPr/>
          <a:lstStyle/>
          <a:p>
            <a:r>
              <a:rPr lang="en-US" dirty="0"/>
              <a:t>Dev Home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0FFF84F-E527-A474-0DB9-B691F89807E1}"/>
              </a:ext>
            </a:extLst>
          </p:cNvPr>
          <p:cNvSpPr txBox="1">
            <a:spLocks/>
          </p:cNvSpPr>
          <p:nvPr/>
        </p:nvSpPr>
        <p:spPr>
          <a:xfrm>
            <a:off x="592364" y="957943"/>
            <a:ext cx="9144000" cy="221599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New App – Dev Home (Preview)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Available in the Microsoft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What is it?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An app to setup and monitor projects:</a:t>
            </a:r>
          </a:p>
          <a:p>
            <a:pPr marL="942975" lvl="2" indent="-285750">
              <a:buFont typeface="Arial" panose="020B0604020202020204" pitchFamily="34" charset="0"/>
              <a:buChar char="•"/>
            </a:pPr>
            <a:r>
              <a:rPr lang="en-US" dirty="0"/>
              <a:t>downloading apps, packages, or repositories</a:t>
            </a:r>
          </a:p>
          <a:p>
            <a:pPr marL="942975" lvl="2" indent="-285750">
              <a:buFont typeface="Arial" panose="020B0604020202020204" pitchFamily="34" charset="0"/>
              <a:buChar char="•"/>
            </a:pPr>
            <a:r>
              <a:rPr lang="en-US" dirty="0"/>
              <a:t>connect to your developer accounts and tools (such as GitHub)</a:t>
            </a:r>
          </a:p>
          <a:p>
            <a:pPr marL="942975" lvl="2" indent="-285750">
              <a:buFont typeface="Arial" panose="020B0604020202020204" pitchFamily="34" charset="0"/>
              <a:buChar char="•"/>
            </a:pPr>
            <a:r>
              <a:rPr lang="en-US" dirty="0"/>
              <a:t>Configure / use a </a:t>
            </a:r>
            <a:r>
              <a:rPr lang="en-US" dirty="0">
                <a:solidFill>
                  <a:srgbClr val="FFB900"/>
                </a:solidFill>
              </a:rPr>
              <a:t>Dev Drive</a:t>
            </a:r>
            <a:r>
              <a:rPr lang="en-US" dirty="0"/>
              <a:t> for storage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Dashboards and Widgets</a:t>
            </a:r>
          </a:p>
          <a:p>
            <a:pPr marL="942975" lvl="2" indent="-285750">
              <a:buFont typeface="Arial" panose="020B0604020202020204" pitchFamily="34" charset="0"/>
              <a:buChar char="•"/>
            </a:pPr>
            <a:r>
              <a:rPr lang="en-US" dirty="0"/>
              <a:t>monitor workflows, track your dev projects, coding tasks</a:t>
            </a:r>
          </a:p>
          <a:p>
            <a:pPr marL="942975" lvl="2" indent="-285750">
              <a:buFont typeface="Arial" panose="020B0604020202020204" pitchFamily="34" charset="0"/>
              <a:buChar char="•"/>
            </a:pPr>
            <a:r>
              <a:rPr lang="en-US" dirty="0"/>
              <a:t>GitHub issues, pull requests</a:t>
            </a:r>
          </a:p>
          <a:p>
            <a:pPr marL="942975" lvl="2" indent="-285750">
              <a:buFont typeface="Arial" panose="020B0604020202020204" pitchFamily="34" charset="0"/>
              <a:buChar char="•"/>
            </a:pPr>
            <a:r>
              <a:rPr lang="en-US" dirty="0"/>
              <a:t>SSH connections</a:t>
            </a:r>
          </a:p>
          <a:p>
            <a:pPr marL="942975" lvl="2" indent="-285750">
              <a:buFont typeface="Arial" panose="020B0604020202020204" pitchFamily="34" charset="0"/>
              <a:buChar char="•"/>
            </a:pPr>
            <a:r>
              <a:rPr lang="en-US" dirty="0"/>
              <a:t>System CPU, GPU, Memory, and Network performance</a:t>
            </a:r>
            <a:br>
              <a:rPr lang="en-US" dirty="0"/>
            </a:b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Machine configuration</a:t>
            </a:r>
          </a:p>
          <a:p>
            <a:pPr marL="942975" lvl="2" indent="-285750">
              <a:buFont typeface="Arial" panose="020B0604020202020204" pitchFamily="34" charset="0"/>
              <a:buChar char="•"/>
            </a:pPr>
            <a:r>
              <a:rPr lang="en-US" dirty="0"/>
              <a:t>Set up your development environment on a new device or onboard a new dev project</a:t>
            </a:r>
          </a:p>
          <a:p>
            <a:pPr marL="942975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B900"/>
                </a:solidFill>
              </a:rPr>
              <a:t>Dev Drive</a:t>
            </a:r>
          </a:p>
        </p:txBody>
      </p:sp>
    </p:spTree>
    <p:extLst>
      <p:ext uri="{BB962C8B-B14F-4D97-AF65-F5344CB8AC3E}">
        <p14:creationId xmlns:p14="http://schemas.microsoft.com/office/powerpoint/2010/main" val="85951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64" y="206614"/>
            <a:ext cx="9144000" cy="583200"/>
          </a:xfrm>
        </p:spPr>
        <p:txBody>
          <a:bodyPr/>
          <a:lstStyle/>
          <a:p>
            <a:r>
              <a:rPr lang="en-US" dirty="0"/>
              <a:t>Dev Home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0FFF84F-E527-A474-0DB9-B691F89807E1}"/>
              </a:ext>
            </a:extLst>
          </p:cNvPr>
          <p:cNvSpPr txBox="1">
            <a:spLocks/>
          </p:cNvSpPr>
          <p:nvPr/>
        </p:nvSpPr>
        <p:spPr>
          <a:xfrm>
            <a:off x="592364" y="957943"/>
            <a:ext cx="9144000" cy="221599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Download from the Microsoft Store - </a:t>
            </a:r>
            <a:r>
              <a:rPr lang="en-US" sz="1600" dirty="0">
                <a:solidFill>
                  <a:srgbClr val="FFE399"/>
                </a:solidFill>
              </a:rPr>
              <a:t>https://aka.ms/devhome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1EDB048D-25C0-3E6E-65B8-C8DD54189C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571055"/>
              </p:ext>
            </p:extLst>
          </p:nvPr>
        </p:nvGraphicFramePr>
        <p:xfrm>
          <a:off x="1276350" y="1473378"/>
          <a:ext cx="7535089" cy="5025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3955400" imgH="9295200" progId="">
                  <p:embed/>
                </p:oleObj>
              </mc:Choice>
              <mc:Fallback>
                <p:oleObj r:id="rId3" imgW="13955400" imgH="9295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6350" y="1473378"/>
                        <a:ext cx="7535089" cy="50258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782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32AE2-02FC-361B-EDB5-21FF38086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463" y="979866"/>
            <a:ext cx="9239073" cy="5408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062928-7239-E085-64AE-C8CE51CD0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463" y="979866"/>
            <a:ext cx="9239072" cy="5408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192878-2AE9-F2C5-80F7-5B0E22F65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462" y="979865"/>
            <a:ext cx="9239072" cy="5408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FC53C7-5E84-018D-8285-53F16D6C6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460" y="979863"/>
            <a:ext cx="9239072" cy="54084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6F958F-4A19-2458-EAE4-4E26B09F58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456" y="979860"/>
            <a:ext cx="9239072" cy="54084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B9A19D-DDFC-A4B8-6CE6-8F3AF3809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6205" y="979761"/>
            <a:ext cx="9239072" cy="5408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B7E4ED-4C19-73A3-0C76-E091691A33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6448" y="979854"/>
            <a:ext cx="9239072" cy="5408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35DC327-859D-3C5B-08CA-2FA420F439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6400" y="979814"/>
            <a:ext cx="9239072" cy="540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4DE1D6-B12E-6134-E0F6-1795E02CE3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6432" y="979840"/>
            <a:ext cx="9239072" cy="5408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64" y="206614"/>
            <a:ext cx="9144000" cy="583200"/>
          </a:xfrm>
        </p:spPr>
        <p:txBody>
          <a:bodyPr/>
          <a:lstStyle/>
          <a:p>
            <a:r>
              <a:rPr lang="en-US" dirty="0"/>
              <a:t>Dev Home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3FC7DE2-DC8B-352E-DBAC-99E2E5C7FB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5813" y="498214"/>
            <a:ext cx="3976339" cy="54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64" y="206614"/>
            <a:ext cx="9144000" cy="583200"/>
          </a:xfrm>
        </p:spPr>
        <p:txBody>
          <a:bodyPr/>
          <a:lstStyle/>
          <a:p>
            <a:r>
              <a:rPr lang="en-US" dirty="0"/>
              <a:t>Dev Home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DC7E6D-11D7-9433-1104-88BA76E2F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4" y="926861"/>
            <a:ext cx="5386886" cy="5724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9A385E-8FA4-7DB0-7138-493858681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64" y="926860"/>
            <a:ext cx="5386886" cy="5724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153A58D-0592-8032-1A5E-BF4A9EAEA4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752" y="926858"/>
            <a:ext cx="5823750" cy="5724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5DF18B-0CDE-0D03-534B-D9060A82BB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64" y="926859"/>
            <a:ext cx="5386886" cy="57245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FD36777-F65D-36CE-255D-922669A1C8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364" y="926858"/>
            <a:ext cx="5386886" cy="57245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5E53FC0-D214-8AB9-8803-BCD7A631EB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6215" y="875113"/>
            <a:ext cx="10135074" cy="58280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FE93FE-8649-591D-423C-A6F686188C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656" y="875113"/>
            <a:ext cx="10033187" cy="587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47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364" y="235816"/>
            <a:ext cx="9144000" cy="553998"/>
          </a:xfrm>
        </p:spPr>
        <p:txBody>
          <a:bodyPr/>
          <a:lstStyle/>
          <a:p>
            <a:r>
              <a:rPr lang="en-US" dirty="0"/>
              <a:t>Dev Drive </a:t>
            </a:r>
            <a:r>
              <a:rPr lang="en-US" sz="1600" i="1" dirty="0">
                <a:solidFill>
                  <a:srgbClr val="FFE399"/>
                </a:solidFill>
              </a:rPr>
              <a:t>(currently only available via the Windows 11 Insider program)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0FFF84F-E527-A474-0DB9-B691F89807E1}"/>
              </a:ext>
            </a:extLst>
          </p:cNvPr>
          <p:cNvSpPr txBox="1">
            <a:spLocks/>
          </p:cNvSpPr>
          <p:nvPr/>
        </p:nvSpPr>
        <p:spPr>
          <a:xfrm>
            <a:off x="592364" y="957943"/>
            <a:ext cx="9144000" cy="2215991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Dev Drive is a new form of storage volume to improve performance for key developer workloads.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/>
              <a:t>Resilient File System (</a:t>
            </a:r>
            <a:r>
              <a:rPr lang="en-US" sz="1600" dirty="0" err="1"/>
              <a:t>ReFS</a:t>
            </a:r>
            <a:r>
              <a:rPr lang="en-US" sz="1600" dirty="0"/>
              <a:t>) technology</a:t>
            </a:r>
          </a:p>
          <a:p>
            <a:r>
              <a:rPr lang="en-US" sz="1600" dirty="0"/>
              <a:t>Performance Mode contract with Microsoft Defender Antivirus</a:t>
            </a:r>
          </a:p>
          <a:p>
            <a:r>
              <a:rPr lang="en-US" sz="1600" dirty="0"/>
              <a:t>~30% Speed Improvement for Dev type workloads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Setup options:</a:t>
            </a:r>
            <a:r>
              <a:rPr lang="en-US" sz="1600" dirty="0"/>
              <a:t> 50GB minimum size – </a:t>
            </a:r>
            <a:r>
              <a:rPr lang="en-US" sz="1600" dirty="0">
                <a:solidFill>
                  <a:srgbClr val="FFB900"/>
                </a:solidFill>
              </a:rPr>
              <a:t>except *</a:t>
            </a:r>
          </a:p>
          <a:p>
            <a:r>
              <a:rPr lang="en-US" sz="1600" dirty="0"/>
              <a:t>Resize an existing volume</a:t>
            </a:r>
          </a:p>
          <a:p>
            <a:r>
              <a:rPr lang="en-US" sz="1600" dirty="0"/>
              <a:t>Unallocated space on disk</a:t>
            </a:r>
          </a:p>
          <a:p>
            <a:r>
              <a:rPr lang="en-US" sz="1600" dirty="0"/>
              <a:t>Create new VHD </a:t>
            </a:r>
            <a:r>
              <a:rPr lang="en-US" sz="1600" dirty="0">
                <a:solidFill>
                  <a:srgbClr val="FFB900"/>
                </a:solidFill>
              </a:rPr>
              <a:t>*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The Dev Drive is intended for</a:t>
            </a:r>
            <a:r>
              <a:rPr lang="en-US" sz="1600" dirty="0"/>
              <a:t>:</a:t>
            </a:r>
          </a:p>
          <a:p>
            <a:r>
              <a:rPr lang="en-US" sz="1600" dirty="0"/>
              <a:t>Source code repositories and project files</a:t>
            </a:r>
          </a:p>
          <a:p>
            <a:r>
              <a:rPr lang="en-US" sz="1600" dirty="0"/>
              <a:t>Package caches</a:t>
            </a:r>
          </a:p>
          <a:p>
            <a:r>
              <a:rPr lang="en-US" sz="1600" dirty="0"/>
              <a:t>Build output and intermediate files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Dev Drive is </a:t>
            </a:r>
            <a:r>
              <a:rPr lang="en-US" sz="1600" b="1" dirty="0"/>
              <a:t>not intended to store developer tools</a:t>
            </a:r>
            <a:r>
              <a:rPr lang="en-US" sz="1600" dirty="0"/>
              <a:t>, such as:</a:t>
            </a:r>
          </a:p>
          <a:p>
            <a:r>
              <a:rPr lang="en-US" sz="1600" dirty="0"/>
              <a:t>Visual Studio, </a:t>
            </a:r>
            <a:r>
              <a:rPr lang="en-US" sz="1600" dirty="0" err="1"/>
              <a:t>MSBuild</a:t>
            </a:r>
            <a:r>
              <a:rPr lang="en-US" sz="1600" dirty="0"/>
              <a:t>, .NET SDK, Windows SDK, etc.</a:t>
            </a: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r>
              <a:rPr lang="en-US" sz="1600" dirty="0"/>
              <a:t>These tools should be stored on your main C:\ drive.</a:t>
            </a:r>
          </a:p>
        </p:txBody>
      </p:sp>
    </p:spTree>
    <p:extLst>
      <p:ext uri="{BB962C8B-B14F-4D97-AF65-F5344CB8AC3E}">
        <p14:creationId xmlns:p14="http://schemas.microsoft.com/office/powerpoint/2010/main" val="1527017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crosoft Build 16:9 Template Light">
  <a:themeElements>
    <a:clrScheme name="Custom 90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0078D4"/>
      </a:accent3>
      <a:accent4>
        <a:srgbClr val="8C8279"/>
      </a:accent4>
      <a:accent5>
        <a:srgbClr val="8DE971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977E625-A620-4C4E-89B5-C781EF529699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5EC89680E11F64392A775FE1A751122" ma:contentTypeVersion="23" ma:contentTypeDescription="Create a new document." ma:contentTypeScope="" ma:versionID="c0d0a1ed67614fd52b5928ab8d5958a1">
  <xsd:schema xmlns:xsd="http://www.w3.org/2001/XMLSchema" xmlns:xs="http://www.w3.org/2001/XMLSchema" xmlns:p="http://schemas.microsoft.com/office/2006/metadata/properties" xmlns:ns1="http://schemas.microsoft.com/sharepoint/v3" xmlns:ns2="39b48df9-7bcc-48f8-84a5-975ca2e243d0" xmlns:ns3="8acfeebd-d9f0-4ade-ade8-6c6fbcc43572" xmlns:ns4="230e9df3-be65-4c73-a93b-d1236ebd677e" targetNamespace="http://schemas.microsoft.com/office/2006/metadata/properties" ma:root="true" ma:fieldsID="6d6b464ec201ea833222a633609f5472" ns1:_="" ns2:_="" ns3:_="" ns4:_="">
    <xsd:import namespace="http://schemas.microsoft.com/sharepoint/v3"/>
    <xsd:import namespace="39b48df9-7bcc-48f8-84a5-975ca2e243d0"/>
    <xsd:import namespace="8acfeebd-d9f0-4ade-ade8-6c6fbcc43572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uvsThumbnailur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4:TaxCatchAll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j5610f6f79384a4d92af5d7a6b56e029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48df9-7bcc-48f8-84a5-975ca2e243d0" elementFormDefault="qualified">
    <xsd:import namespace="http://schemas.microsoft.com/office/2006/documentManagement/types"/>
    <xsd:import namespace="http://schemas.microsoft.com/office/infopath/2007/PartnerControls"/>
    <xsd:element name="uvsThumbnailurl" ma:index="8" nillable="true" ma:displayName="uvsThumbnailurl" ma:format="Dropdown" ma:internalName="uvsThumbnailurl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j5610f6f79384a4d92af5d7a6b56e029" ma:index="28" nillable="true" ma:taxonomy="true" ma:internalName="j5610f6f79384a4d92af5d7a6b56e029" ma:taxonomyFieldName="Metadata" ma:displayName="Metadata" ma:default="" ma:fieldId="{35610f6f-7938-4a4d-92af-5d7a6b56e029}" ma:sspId="e385fb40-52d4-4fae-9c5b-3e8ff8a5878e" ma:termSetId="386095d1-c68d-4c6d-b587-48ddaf1aecc9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MediaServiceDocTags" ma:index="29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cfeebd-d9f0-4ade-ade8-6c6fbcc43572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cf082490-e48c-4bba-a917-bf1fc11e5a27}" ma:internalName="TaxCatchAll" ma:showField="CatchAllData" ma:web="8acfeebd-d9f0-4ade-ade8-6c6fbcc4357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39b48df9-7bcc-48f8-84a5-975ca2e243d0" xsi:nil="true"/>
    <lcf76f155ced4ddcb4097134ff3c332f xmlns="39b48df9-7bcc-48f8-84a5-975ca2e243d0">
      <Terms xmlns="http://schemas.microsoft.com/office/infopath/2007/PartnerControls"/>
    </lcf76f155ced4ddcb4097134ff3c332f>
    <j5610f6f79384a4d92af5d7a6b56e029 xmlns="39b48df9-7bcc-48f8-84a5-975ca2e243d0">
      <Terms xmlns="http://schemas.microsoft.com/office/infopath/2007/PartnerControls"/>
    </j5610f6f79384a4d92af5d7a6b56e029>
    <uvsThumbnailurl xmlns="39b48df9-7bcc-48f8-84a5-975ca2e243d0" xsi:nil="true"/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E61890E5-31F0-4D9A-A605-F04AE03EDB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9b48df9-7bcc-48f8-84a5-975ca2e243d0"/>
    <ds:schemaRef ds:uri="8acfeebd-d9f0-4ade-ade8-6c6fbcc43572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4e74c756-a527-4705-9f82-ebb6503e1a84"/>
    <ds:schemaRef ds:uri="http://purl.org/dc/terms/"/>
    <ds:schemaRef ds:uri="http://schemas.microsoft.com/office/2006/documentManagement/types"/>
    <ds:schemaRef ds:uri="http://purl.org/dc/dcmitype/"/>
    <ds:schemaRef ds:uri="http://schemas.microsoft.com/sharepoint/v3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6a2cddcd-7434-4740-93ff-9eefa0d8931b"/>
    <ds:schemaRef ds:uri="http://www.w3.org/XML/1998/namespace"/>
    <ds:schemaRef ds:uri="39b48df9-7bcc-48f8-84a5-975ca2e243d0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MS_Build_16-9_event_template</Template>
  <TotalTime>562</TotalTime>
  <Words>1258</Words>
  <Application>Microsoft Office PowerPoint</Application>
  <PresentationFormat>Widescreen</PresentationFormat>
  <Paragraphs>175</Paragraphs>
  <Slides>25</Slides>
  <Notes>21</Notes>
  <HiddenSlides>0</HiddenSlides>
  <MMClips>2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Consolas</vt:lpstr>
      <vt:lpstr>Segoe UI</vt:lpstr>
      <vt:lpstr>Segoe UI Semibold</vt:lpstr>
      <vt:lpstr>Wingdings</vt:lpstr>
      <vt:lpstr>Microsoft Build 16:9 Template Light</vt:lpstr>
      <vt:lpstr>Microsoft Build 16:9 Template Dark</vt:lpstr>
      <vt:lpstr>Microsoft Build</vt:lpstr>
      <vt:lpstr>Windows</vt:lpstr>
      <vt:lpstr>Windows</vt:lpstr>
      <vt:lpstr>Dev Home</vt:lpstr>
      <vt:lpstr>Dev Home</vt:lpstr>
      <vt:lpstr>Dev Home</vt:lpstr>
      <vt:lpstr>Dev Home</vt:lpstr>
      <vt:lpstr>Dev Home</vt:lpstr>
      <vt:lpstr>Dev Drive (currently only available via the Windows 11 Insider program)</vt:lpstr>
      <vt:lpstr>Dev Drive</vt:lpstr>
      <vt:lpstr>Dev Drive</vt:lpstr>
      <vt:lpstr>PowerPoint Presentation</vt:lpstr>
      <vt:lpstr>Windows Subsystem for Android™️</vt:lpstr>
      <vt:lpstr>Windows Subsystem for Android™️</vt:lpstr>
      <vt:lpstr>Amazon Appstore</vt:lpstr>
      <vt:lpstr>Amazon Appstore</vt:lpstr>
      <vt:lpstr>Debugging on WSA</vt:lpstr>
      <vt:lpstr>Debugging on WSA</vt:lpstr>
      <vt:lpstr>Debugging on WSA</vt:lpstr>
      <vt:lpstr>PowerPoint Presentation</vt:lpstr>
      <vt:lpstr>Debugging on WSA</vt:lpstr>
      <vt:lpstr>PowerPoint Presentation</vt:lpstr>
      <vt:lpstr>PowerPoint Presentation</vt:lpstr>
      <vt:lpstr>Thank you</vt:lpstr>
      <vt:lpstr>Microsoft Build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Mike Irving</dc:creator>
  <cp:keywords>Microsoft Build</cp:keywords>
  <dc:description/>
  <cp:lastModifiedBy>Mike Irving</cp:lastModifiedBy>
  <cp:revision>19</cp:revision>
  <cp:lastPrinted>2023-02-15T20:48:24Z</cp:lastPrinted>
  <dcterms:created xsi:type="dcterms:W3CDTF">2023-07-05T09:39:28Z</dcterms:created>
  <dcterms:modified xsi:type="dcterms:W3CDTF">2023-07-07T12:27:41Z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0x01010005EC89680E11F64392A775FE1A751122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</Properties>
</file>